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77" r:id="rId5"/>
    <p:sldId id="378" r:id="rId6"/>
    <p:sldId id="379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82" d="100"/>
          <a:sy n="82" d="100"/>
        </p:scale>
        <p:origin x="151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14.12.2021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‹#›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14.12.2021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14.12.2021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‹#›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14.12.2021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‹#›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/>
              <a:t>Platzhalter für Objekte</a:t>
            </a:r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‹#›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14.12.2021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‹#›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14.12.2021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‹#›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14.12.2021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‹#›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14.12.2021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‹#›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‹#›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14.12.2021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Náklady</a:t>
            </a:r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sk-SK" b="1" dirty="0">
                <a:latin typeface="Montserrat Light" panose="00000400000000000000" pitchFamily="2" charset="0"/>
              </a:rPr>
              <a:t>Hlavné usmerňujúce otázky</a:t>
            </a: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2" charset="0"/>
              </a:rPr>
              <a:t>Aký druh počiatočných investícií vám vznikne pri založení projektu?</a:t>
            </a: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2" charset="0"/>
              </a:rPr>
              <a:t>Aké sú náklady na udržanie prevádzky projektu počas jedného roka?</a:t>
            </a: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2" charset="0"/>
              </a:rPr>
              <a:t>Kedy sú ktoré náklady splatné?</a:t>
            </a: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2" charset="0"/>
              </a:rPr>
              <a:t>Aké sú vaše ročné výdavky počas bežného roku?</a:t>
            </a:r>
          </a:p>
          <a:p>
            <a:pPr>
              <a:spcBef>
                <a:spcPts val="1200"/>
              </a:spcBef>
            </a:pPr>
            <a:endParaRPr lang="en-GB" noProof="0" dirty="0"/>
          </a:p>
          <a:p>
            <a:pPr marL="266689" lvl="1" indent="0">
              <a:buNone/>
            </a:pPr>
            <a:endParaRPr lang="en-GB" noProof="0" dirty="0"/>
          </a:p>
          <a:p>
            <a:pPr marL="0" indent="-6351">
              <a:buNone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1338929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Náklady</a:t>
            </a:r>
          </a:p>
        </p:txBody>
      </p:sp>
      <p:sp>
        <p:nvSpPr>
          <p:cNvPr id="7" name="Rechteck 6"/>
          <p:cNvSpPr/>
          <p:nvPr/>
        </p:nvSpPr>
        <p:spPr>
          <a:xfrm>
            <a:off x="0" y="3190427"/>
            <a:ext cx="183205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dirty="0">
                <a:latin typeface="Montserrat Light" panose="00000400000000000000" pitchFamily="2" charset="0"/>
              </a:rPr>
              <a:t>Prezrite si </a:t>
            </a:r>
            <a:r>
              <a:rPr lang="sk-SK" sz="1600" b="1" dirty="0" err="1">
                <a:latin typeface="Montserrat Light" panose="00000400000000000000" pitchFamily="2" charset="0"/>
              </a:rPr>
              <a:t>Excelový</a:t>
            </a:r>
            <a:r>
              <a:rPr lang="sk-SK" sz="1600" b="1" dirty="0">
                <a:latin typeface="Montserrat Light" panose="00000400000000000000" pitchFamily="2" charset="0"/>
              </a:rPr>
              <a:t> dokument</a:t>
            </a:r>
            <a:r>
              <a:rPr lang="sk-SK" sz="1600" dirty="0">
                <a:latin typeface="Montserrat Light" panose="00000400000000000000" pitchFamily="2" charset="0"/>
              </a:rPr>
              <a:t> “Finančný plán” </a:t>
            </a:r>
            <a:br>
              <a:rPr lang="en-GB" sz="1600" dirty="0">
                <a:latin typeface="Montserrat Light" panose="00000400000000000000" pitchFamily="2" charset="0"/>
              </a:rPr>
            </a:br>
            <a:r>
              <a:rPr lang="sk-SK" sz="1600" dirty="0">
                <a:latin typeface="Montserrat Light" panose="00000400000000000000" pitchFamily="2" charset="0"/>
              </a:rPr>
              <a:t>a vypočítajte si svoje náklady a výdavky!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5430B21-5A67-4CFD-A111-8A61141CC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057" y="1386355"/>
            <a:ext cx="7140493" cy="4685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18867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dirty="0"/>
              <a:t>Môj projekt:</a:t>
            </a:r>
            <a:br>
              <a:rPr lang="sk-SK" dirty="0"/>
            </a:br>
            <a:r>
              <a:rPr lang="sk-SK" dirty="0"/>
              <a:t>Náklady</a:t>
            </a:r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222740" y="1383321"/>
          <a:ext cx="8686801" cy="4700957"/>
        </p:xfrm>
        <a:graphic>
          <a:graphicData uri="http://schemas.openxmlformats.org/drawingml/2006/table">
            <a:tbl>
              <a:tblPr/>
              <a:tblGrid>
                <a:gridCol w="2336050">
                  <a:extLst>
                    <a:ext uri="{9D8B030D-6E8A-4147-A177-3AD203B41FA5}">
                      <a16:colId xmlns:a16="http://schemas.microsoft.com/office/drawing/2014/main" val="2992857116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2694139447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1770552164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3726952077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1824770029"/>
                    </a:ext>
                  </a:extLst>
                </a:gridCol>
                <a:gridCol w="1164967">
                  <a:extLst>
                    <a:ext uri="{9D8B030D-6E8A-4147-A177-3AD203B41FA5}">
                      <a16:colId xmlns:a16="http://schemas.microsoft.com/office/drawing/2014/main" val="2683482907"/>
                    </a:ext>
                  </a:extLst>
                </a:gridCol>
              </a:tblGrid>
              <a:tr h="388412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1. rok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noProof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2. rok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noProof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3. rok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noProof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4. rok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5. rok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315546"/>
                  </a:ext>
                </a:extLst>
              </a:tr>
              <a:tr h="341331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Výdavky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192833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(Počiatočné) Investície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555225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Výdavky na materiál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639235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Výdavky na personál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035598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Výdavky na infraštruktúru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747981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Dane a poplatky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637341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Finančné výdavky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767689"/>
                  </a:ext>
                </a:extLst>
              </a:tr>
              <a:tr h="294251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Celkové výdavky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891317"/>
                  </a:ext>
                </a:extLst>
              </a:tr>
              <a:tr h="46374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NÁKLADY na základe časového rozlíšenia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013732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Náklady budúcich období 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857764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Odpisy (amortizácia) 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503722"/>
                  </a:ext>
                </a:extLst>
              </a:tr>
              <a:tr h="564962"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Ne-prevádzkové NÁKLADY </a:t>
                      </a:r>
                      <a:br>
                        <a:rPr lang="sk-SK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</a:br>
                      <a:r>
                        <a:rPr lang="sk-SK" sz="1000" b="1" i="0" u="none" strike="noStrike" noProof="0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a implicitné náklady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49011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- Ne-prevádzkové náklady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800137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sk-SK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+ Implicitné náklady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557758"/>
                  </a:ext>
                </a:extLst>
              </a:tr>
              <a:tr h="294251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k-SK" sz="1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Celkové náklady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472374"/>
                  </a:ext>
                </a:extLst>
              </a:tr>
            </a:tbl>
          </a:graphicData>
        </a:graphic>
      </p:graphicFrame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2234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381705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7D6B3F-5577-476F-86B7-640F22A7303E}">
  <ds:schemaRefs>
    <ds:schemaRef ds:uri="1a8d9a65-8471-4209-a900-f8e11db75e0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dde413db-0745-4f3a-8dca-564dc7ff6f7d"/>
    <ds:schemaRef ds:uri="08b0a3ee-3d2a-451c-9a1a-7e5d5b0c9c7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197</Words>
  <Application>Microsoft Office PowerPoint</Application>
  <PresentationFormat>Prezentácia na obrazovke (4:3)</PresentationFormat>
  <Paragraphs>98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12" baseType="lpstr">
      <vt:lpstr>Arial</vt:lpstr>
      <vt:lpstr>Calibri</vt:lpstr>
      <vt:lpstr>Cambria</vt:lpstr>
      <vt:lpstr>Georgia</vt:lpstr>
      <vt:lpstr>Montserrat</vt:lpstr>
      <vt:lpstr>Montserrat Light</vt:lpstr>
      <vt:lpstr>Verdana</vt:lpstr>
      <vt:lpstr>Wingdings</vt:lpstr>
      <vt:lpstr>WU 4:3</vt:lpstr>
      <vt:lpstr>Náklady</vt:lpstr>
      <vt:lpstr>Náklady</vt:lpstr>
      <vt:lpstr>Môj projekt: Náklady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2021-12-14T15:58:49Z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