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381" r:id="rId5"/>
    <p:sldId id="382" r:id="rId6"/>
    <p:sldId id="383" r:id="rId7"/>
    <p:sldId id="384" r:id="rId8"/>
    <p:sldId id="385" r:id="rId9"/>
  </p:sldIdLst>
  <p:sldSz cx="9144000" cy="6858000" type="screen4x3"/>
  <p:notesSz cx="6797675" cy="9926638"/>
  <p:custDataLst>
    <p:tags r:id="rId12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56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2407" y="1604074"/>
            <a:ext cx="7759644" cy="4533255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500"/>
              </a:spcAft>
              <a:buNone/>
            </a:pPr>
            <a:r>
              <a:rPr lang="sk-SK" sz="1500" b="1" dirty="0">
                <a:latin typeface="Montserrat Light" panose="00000400000000000000" pitchFamily="2" charset="0"/>
              </a:rPr>
              <a:t>Hlavné usmerňujúce otázky</a:t>
            </a:r>
            <a:endParaRPr lang="en-GB" sz="1500" b="1" noProof="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r>
              <a:rPr lang="sk-SK" sz="1500" noProof="0" dirty="0">
                <a:latin typeface="Montserrat Light" panose="00000400000000000000" pitchFamily="2" charset="0"/>
              </a:rPr>
              <a:t>Cieľová skupina</a:t>
            </a:r>
            <a:endParaRPr lang="en-GB" sz="1500" noProof="0" dirty="0">
              <a:latin typeface="Montserrat Light" panose="00000400000000000000" pitchFamily="2" charset="0"/>
            </a:endParaRPr>
          </a:p>
          <a:p>
            <a:pPr lvl="0"/>
            <a:r>
              <a:rPr lang="sk-SK" sz="1300" noProof="0" dirty="0">
                <a:latin typeface="Montserrat Light" panose="00000400000000000000" pitchFamily="2" charset="0"/>
              </a:rPr>
              <a:t>Kto je vaša cieľová skupina zákazníkov a ako sa správa</a:t>
            </a:r>
            <a:r>
              <a:rPr lang="en-GB" sz="1300" noProof="0" dirty="0">
                <a:latin typeface="Montserrat Light" panose="00000400000000000000" pitchFamily="2" charset="0"/>
              </a:rPr>
              <a:t>?</a:t>
            </a:r>
          </a:p>
          <a:p>
            <a:pPr lvl="0"/>
            <a:r>
              <a:rPr lang="sk-SK" sz="1300" noProof="0" dirty="0">
                <a:latin typeface="Montserrat Light" panose="00000400000000000000" pitchFamily="2" charset="0"/>
              </a:rPr>
              <a:t>Aké sú potreby vašich zákazníkov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noProof="0" dirty="0">
                <a:latin typeface="Montserrat Light" panose="00000400000000000000" pitchFamily="2" charset="0"/>
              </a:rPr>
              <a:t>Ako môžete uspokojiť tieto potreby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noProof="0" dirty="0">
                <a:latin typeface="Montserrat Light" panose="00000400000000000000" pitchFamily="2" charset="0"/>
              </a:rPr>
              <a:t>Existujú nejaké súčasné trendy, ktoré ich neskôr ovplyvnia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</a:p>
          <a:p>
            <a:pPr lvl="0">
              <a:spcAft>
                <a:spcPts val="1800"/>
              </a:spcAft>
            </a:pPr>
            <a:r>
              <a:rPr lang="sk-SK" sz="1300" noProof="0" dirty="0">
                <a:latin typeface="Montserrat Light" panose="00000400000000000000" pitchFamily="2" charset="0"/>
              </a:rPr>
              <a:t>Aká je veľkosť vašej (potenciálnej) zákazníckej základne z kvantitatívneho hľadiska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</a:p>
          <a:p>
            <a:pPr marL="0" indent="0">
              <a:buNone/>
            </a:pPr>
            <a:r>
              <a:rPr lang="sk-SK" sz="1500" noProof="0" dirty="0">
                <a:latin typeface="Montserrat Light" panose="00000400000000000000" pitchFamily="2" charset="0"/>
              </a:rPr>
              <a:t>Trh</a:t>
            </a:r>
            <a:endParaRPr lang="en-GB" sz="1500" noProof="0" dirty="0">
              <a:latin typeface="Montserrat Light" panose="00000400000000000000" pitchFamily="2" charset="0"/>
            </a:endParaRPr>
          </a:p>
          <a:p>
            <a:pPr lvl="0"/>
            <a:r>
              <a:rPr lang="sk-SK" sz="1300" noProof="0" dirty="0">
                <a:latin typeface="Montserrat Light" panose="00000400000000000000" pitchFamily="2" charset="0"/>
              </a:rPr>
              <a:t>Ako vyzerá trh s vašou službou alebo produktom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noProof="0" dirty="0">
                <a:latin typeface="Montserrat Light" panose="00000400000000000000" pitchFamily="2" charset="0"/>
              </a:rPr>
              <a:t>Čo je potrebné vziať do úvahy v rámci súčasného alebo nadchádzajúceho vývoja na trhu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noProof="0" dirty="0">
                <a:latin typeface="Montserrat Light" panose="00000400000000000000" pitchFamily="2" charset="0"/>
              </a:rPr>
              <a:t>Aký trhový </a:t>
            </a:r>
            <a:r>
              <a:rPr lang="sk-SK" sz="1300" dirty="0">
                <a:latin typeface="Montserrat Light" panose="00000400000000000000" pitchFamily="2" charset="0"/>
              </a:rPr>
              <a:t>rast</a:t>
            </a:r>
            <a:r>
              <a:rPr lang="sk-SK" sz="1300" noProof="0" dirty="0">
                <a:latin typeface="Montserrat Light" panose="00000400000000000000" pitchFamily="2" charset="0"/>
              </a:rPr>
              <a:t> </a:t>
            </a:r>
            <a:r>
              <a:rPr lang="en-GB" sz="1300" noProof="0" dirty="0">
                <a:latin typeface="Montserrat Light" panose="00000400000000000000" pitchFamily="2" charset="0"/>
              </a:rPr>
              <a:t>by bolo </a:t>
            </a:r>
            <a:r>
              <a:rPr lang="sk-SK" sz="1300" dirty="0">
                <a:latin typeface="Montserrat Light" panose="00000400000000000000" pitchFamily="2" charset="0"/>
              </a:rPr>
              <a:t>potenciálne možné dosiahnuť </a:t>
            </a:r>
            <a:r>
              <a:rPr lang="sk-SK" sz="1300" noProof="0" dirty="0">
                <a:latin typeface="Montserrat Light" panose="00000400000000000000" pitchFamily="2" charset="0"/>
              </a:rPr>
              <a:t>a </a:t>
            </a:r>
            <a:r>
              <a:rPr lang="sk-SK" sz="1300" dirty="0">
                <a:latin typeface="Montserrat Light" panose="00000400000000000000" pitchFamily="2" charset="0"/>
              </a:rPr>
              <a:t>kde vidíte svoje miesto na trhu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</a:p>
          <a:p>
            <a:pPr lvl="0"/>
            <a:r>
              <a:rPr lang="sk-SK" sz="1300" noProof="0" dirty="0">
                <a:latin typeface="Montserrat Light" panose="00000400000000000000" pitchFamily="2" charset="0"/>
              </a:rPr>
              <a:t>Kto sú vaši súčasní alebo budúci konkurenti a </a:t>
            </a:r>
            <a:r>
              <a:rPr lang="sk-SK" sz="1300" dirty="0">
                <a:latin typeface="Montserrat Light" panose="00000400000000000000" pitchFamily="2" charset="0"/>
              </a:rPr>
              <a:t>substitučné</a:t>
            </a:r>
            <a:r>
              <a:rPr lang="en-GB" sz="1300" noProof="0" dirty="0">
                <a:latin typeface="Montserrat Light" panose="00000400000000000000" pitchFamily="2" charset="0"/>
              </a:rPr>
              <a:t> </a:t>
            </a:r>
            <a:r>
              <a:rPr lang="sk-SK" sz="1300" dirty="0">
                <a:latin typeface="Montserrat Light" panose="00000400000000000000" pitchFamily="2" charset="0"/>
              </a:rPr>
              <a:t>služby</a:t>
            </a:r>
            <a:r>
              <a:rPr lang="en-GB" sz="1300" dirty="0">
                <a:latin typeface="Montserrat Light" panose="00000400000000000000" pitchFamily="2" charset="0"/>
              </a:rPr>
              <a:t> </a:t>
            </a:r>
            <a:r>
              <a:rPr lang="sk-SK" sz="1300" dirty="0">
                <a:latin typeface="Montserrat Light" panose="00000400000000000000" pitchFamily="2" charset="0"/>
              </a:rPr>
              <a:t>na trhu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noProof="0" dirty="0">
                <a:latin typeface="Montserrat Light" panose="00000400000000000000" pitchFamily="2" charset="0"/>
              </a:rPr>
              <a:t>Objavujú sa na </a:t>
            </a:r>
            <a:r>
              <a:rPr lang="sk-SK" sz="1300" dirty="0">
                <a:latin typeface="Montserrat Light" panose="00000400000000000000" pitchFamily="2" charset="0"/>
              </a:rPr>
              <a:t>trhu</a:t>
            </a:r>
            <a:r>
              <a:rPr lang="sk-SK" sz="1300" noProof="0" dirty="0">
                <a:latin typeface="Montserrat Light" panose="00000400000000000000" pitchFamily="2" charset="0"/>
              </a:rPr>
              <a:t> noví podnikatelia?</a:t>
            </a:r>
            <a:endParaRPr lang="en-GB" sz="1300" noProof="0" dirty="0">
              <a:latin typeface="Montserrat Light" panose="00000400000000000000" pitchFamily="2" charset="0"/>
            </a:endParaRPr>
          </a:p>
          <a:p>
            <a:pPr lvl="0">
              <a:spcAft>
                <a:spcPts val="1800"/>
              </a:spcAft>
            </a:pPr>
            <a:r>
              <a:rPr lang="sk-SK" sz="1300" noProof="0" dirty="0">
                <a:latin typeface="Montserrat Light" panose="00000400000000000000" pitchFamily="2" charset="0"/>
              </a:rPr>
              <a:t>Aký štatistický prieskum ste realizovali, aby ste lepšie zanalyzovali váš trh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</a:p>
          <a:p>
            <a:pPr marL="0" indent="0">
              <a:buNone/>
            </a:pPr>
            <a:r>
              <a:rPr lang="sk-SK" sz="1500" noProof="0" dirty="0">
                <a:latin typeface="Montserrat Light" panose="00000400000000000000" pitchFamily="2" charset="0"/>
              </a:rPr>
              <a:t>Jedinečná obchodná ponuka</a:t>
            </a:r>
            <a:endParaRPr lang="en-GB" sz="1500" noProof="0" dirty="0">
              <a:latin typeface="Montserrat Light" panose="00000400000000000000" pitchFamily="2" charset="0"/>
            </a:endParaRPr>
          </a:p>
          <a:p>
            <a:r>
              <a:rPr lang="sk-SK" sz="1300" noProof="0" dirty="0">
                <a:latin typeface="Montserrat Light" panose="00000400000000000000" pitchFamily="2" charset="0"/>
              </a:rPr>
              <a:t>Prečo máte výhodu oproti svojim konkurentom</a:t>
            </a:r>
            <a:r>
              <a:rPr lang="en-GB" sz="1300" noProof="0" dirty="0">
                <a:latin typeface="Montserrat Light" panose="00000400000000000000" pitchFamily="2" charset="0"/>
              </a:rPr>
              <a:t>? </a:t>
            </a:r>
            <a:r>
              <a:rPr lang="sk-SK" sz="1300" dirty="0">
                <a:latin typeface="Montserrat Light" panose="00000400000000000000" pitchFamily="2" charset="0"/>
              </a:rPr>
              <a:t>Nakoľko je váš projekt jedinečnou obchodnou ponukou </a:t>
            </a:r>
            <a:r>
              <a:rPr lang="en-GB" sz="1300" noProof="0" dirty="0">
                <a:latin typeface="Montserrat Light" panose="00000400000000000000" pitchFamily="2" charset="0"/>
              </a:rPr>
              <a:t>(</a:t>
            </a:r>
            <a:r>
              <a:rPr lang="sk-SK" sz="1300" noProof="0" dirty="0">
                <a:latin typeface="Montserrat Light" panose="00000400000000000000" pitchFamily="2" charset="0"/>
              </a:rPr>
              <a:t>napr.</a:t>
            </a:r>
            <a:r>
              <a:rPr lang="en-GB" sz="1300" noProof="0" dirty="0">
                <a:latin typeface="Montserrat Light" panose="00000400000000000000" pitchFamily="2" charset="0"/>
              </a:rPr>
              <a:t> </a:t>
            </a:r>
            <a:r>
              <a:rPr lang="sk-SK" sz="1300" noProof="0" dirty="0">
                <a:latin typeface="Montserrat Light" panose="00000400000000000000" pitchFamily="2" charset="0"/>
              </a:rPr>
              <a:t>diferenciácia</a:t>
            </a:r>
            <a:r>
              <a:rPr lang="en-GB" sz="1300" noProof="0" dirty="0">
                <a:latin typeface="Montserrat Light" panose="00000400000000000000" pitchFamily="2" charset="0"/>
              </a:rPr>
              <a:t>, </a:t>
            </a:r>
            <a:r>
              <a:rPr lang="sk-SK" sz="1300" noProof="0" dirty="0">
                <a:latin typeface="Montserrat Light" panose="00000400000000000000" pitchFamily="2" charset="0"/>
              </a:rPr>
              <a:t>náklady</a:t>
            </a:r>
            <a:r>
              <a:rPr lang="en-GB" sz="1300" noProof="0" dirty="0">
                <a:latin typeface="Montserrat Light" panose="00000400000000000000" pitchFamily="2" charset="0"/>
              </a:rPr>
              <a:t> </a:t>
            </a:r>
            <a:r>
              <a:rPr lang="sk-SK" sz="1300" noProof="0" dirty="0">
                <a:latin typeface="Montserrat Light" panose="00000400000000000000" pitchFamily="2" charset="0"/>
              </a:rPr>
              <a:t>alebo časové benefity</a:t>
            </a:r>
            <a:r>
              <a:rPr lang="en-GB" sz="1300" noProof="0" dirty="0">
                <a:latin typeface="Montserrat Light" panose="00000400000000000000" pitchFamily="2" charset="0"/>
              </a:rPr>
              <a:t>)? </a:t>
            </a:r>
          </a:p>
          <a:p>
            <a:pPr marL="0" indent="0">
              <a:buNone/>
            </a:pPr>
            <a:endParaRPr lang="en-GB" sz="1300" b="1" noProof="0" dirty="0">
              <a:latin typeface="Montserrat Light" panose="00000400000000000000" pitchFamily="2" charset="0"/>
            </a:endParaRPr>
          </a:p>
          <a:p>
            <a:endParaRPr lang="en-GB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Cieľová skupina </a:t>
            </a:r>
            <a:r>
              <a:rPr lang="en-GB" noProof="0" dirty="0"/>
              <a:t>&amp; </a:t>
            </a:r>
            <a:r>
              <a:rPr lang="sk-SK" noProof="0" dirty="0"/>
              <a:t>Trh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0085524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2018" y="1613536"/>
            <a:ext cx="8348767" cy="4624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1400" b="1" noProof="0" dirty="0">
                <a:latin typeface="Montserrat Light" panose="00000400000000000000" pitchFamily="2" charset="0"/>
              </a:rPr>
              <a:t>Zhrňte informácie o svojej cieľovej skupine do profilu prototypu zákazníka. </a:t>
            </a:r>
            <a:r>
              <a:rPr lang="en-GB" sz="1400" b="1" noProof="0" dirty="0">
                <a:latin typeface="Montserrat Light" panose="00000400000000000000" pitchFamily="2" charset="0"/>
              </a:rPr>
              <a:t> </a:t>
            </a: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/>
          </p:nvPr>
        </p:nvGraphicFramePr>
        <p:xfrm>
          <a:off x="908482" y="2335830"/>
          <a:ext cx="7764651" cy="36000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80482">
                  <a:extLst>
                    <a:ext uri="{9D8B030D-6E8A-4147-A177-3AD203B41FA5}">
                      <a16:colId xmlns:a16="http://schemas.microsoft.com/office/drawing/2014/main" val="3850312355"/>
                    </a:ext>
                  </a:extLst>
                </a:gridCol>
                <a:gridCol w="2350818">
                  <a:extLst>
                    <a:ext uri="{9D8B030D-6E8A-4147-A177-3AD203B41FA5}">
                      <a16:colId xmlns:a16="http://schemas.microsoft.com/office/drawing/2014/main" val="1650483275"/>
                    </a:ext>
                  </a:extLst>
                </a:gridCol>
                <a:gridCol w="3333351">
                  <a:extLst>
                    <a:ext uri="{9D8B030D-6E8A-4147-A177-3AD203B41FA5}">
                      <a16:colId xmlns:a16="http://schemas.microsoft.com/office/drawing/2014/main" val="169541162"/>
                    </a:ext>
                  </a:extLst>
                </a:gridCol>
              </a:tblGrid>
              <a:tr h="1321158">
                <a:tc rowSpan="2">
                  <a:txBody>
                    <a:bodyPr/>
                    <a:lstStyle/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en-GB" sz="13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sk-SK" sz="1300" b="1" i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Meno</a:t>
                      </a:r>
                      <a:r>
                        <a:rPr lang="en-GB" sz="1100" b="1" i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endParaRPr lang="en-GB" sz="1100" b="1" i="0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r>
                        <a:rPr lang="sk-SK" sz="1100" b="1" i="1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Demografické údaje</a:t>
                      </a:r>
                      <a:endParaRPr lang="en-GB" sz="1100" b="1" i="1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Vek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Pohlavie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Rodinný stav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en-GB" sz="800" i="1" baseline="0" noProof="0" dirty="0">
                        <a:effectLst/>
                        <a:latin typeface="Montserrat" panose="00000500000000000000" pitchFamily="50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endParaRPr lang="en-GB" sz="1100" b="1" i="0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r>
                        <a:rPr lang="sk-SK" sz="1100" b="1" i="0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Geografické údaje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Krajina</a:t>
                      </a:r>
                      <a:endParaRPr lang="en-GB" sz="1100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Mesto</a:t>
                      </a:r>
                      <a:endParaRPr lang="en-GB" sz="1100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i="0" noProof="0" dirty="0">
                        <a:effectLst/>
                        <a:latin typeface="Montserrat" panose="00000500000000000000" pitchFamily="50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3075898"/>
                  </a:ext>
                </a:extLst>
              </a:tr>
              <a:tr h="77943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Ekonomický status</a:t>
                      </a:r>
                      <a:endParaRPr lang="en-GB" sz="1100" b="1" i="0" baseline="0" noProof="0" dirty="0">
                        <a:effectLst/>
                        <a:latin typeface="Montserrat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Výška príjmov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4373759"/>
                  </a:ext>
                </a:extLst>
              </a:tr>
              <a:tr h="910354">
                <a:tc gridSpan="2"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Správanie a zvyky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Životný štýl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Obraz zdravotných ťažkostí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Obvyklý program/činnosti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, … 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AT" sz="11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Záujmy a postoje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Záľuby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 &amp; </a:t>
                      </a: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záujmy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Voľnočasové aktivity</a:t>
                      </a:r>
                      <a:endParaRPr lang="en-GB" sz="1100" i="1" kern="1200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Hodnoty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, … 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9893268"/>
                  </a:ext>
                </a:extLst>
              </a:tr>
              <a:tr h="589075">
                <a:tc gridSpan="3"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k-SK" sz="1100" b="1" i="0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Potreby</a:t>
                      </a:r>
                      <a:endParaRPr lang="en-GB" sz="1100" b="1" i="0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S akými problémami sa stretávajú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? </a:t>
                      </a:r>
                      <a:r>
                        <a:rPr lang="sk-SK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Ako môžete pomocou vášho projektu riešiť tieto problémy</a:t>
                      </a:r>
                      <a:r>
                        <a:rPr lang="en-GB" sz="1100" i="1" kern="1200" noProof="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?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i="0" baseline="0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169637"/>
                  </a:ext>
                </a:extLst>
              </a:tr>
            </a:tbl>
          </a:graphicData>
        </a:graphic>
      </p:graphicFrame>
      <p:pic>
        <p:nvPicPr>
          <p:cNvPr id="1026" name="Grafi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78" y="2603584"/>
            <a:ext cx="560951" cy="122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Cieľová skupina </a:t>
            </a:r>
            <a:r>
              <a:rPr lang="en-GB" noProof="0" dirty="0"/>
              <a:t>&amp; </a:t>
            </a:r>
            <a:r>
              <a:rPr lang="sk-SK" noProof="0" dirty="0"/>
              <a:t>Trh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5852338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noProof="0" dirty="0">
                <a:latin typeface="Montserrat" panose="00000500000000000000" pitchFamily="50" charset="0"/>
              </a:rPr>
              <a:t>Kto sú vaši konkurenti, alebo kto poskytuje substitučné služby</a:t>
            </a:r>
            <a:r>
              <a:rPr lang="en-GB" noProof="0" dirty="0">
                <a:latin typeface="Montserrat" panose="00000500000000000000" pitchFamily="50" charset="0"/>
              </a:rPr>
              <a:t>?</a:t>
            </a: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Cieľová skupina </a:t>
            </a:r>
            <a:r>
              <a:rPr lang="en-GB" noProof="0" dirty="0"/>
              <a:t>&amp; </a:t>
            </a:r>
            <a:r>
              <a:rPr lang="sk-SK" noProof="0" dirty="0"/>
              <a:t>Trh</a:t>
            </a:r>
            <a:endParaRPr lang="en-GB" noProof="0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/>
          </p:nvPr>
        </p:nvGraphicFramePr>
        <p:xfrm>
          <a:off x="534692" y="2364009"/>
          <a:ext cx="7919545" cy="3104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5026">
                  <a:extLst>
                    <a:ext uri="{9D8B030D-6E8A-4147-A177-3AD203B41FA5}">
                      <a16:colId xmlns:a16="http://schemas.microsoft.com/office/drawing/2014/main" val="335858626"/>
                    </a:ext>
                  </a:extLst>
                </a:gridCol>
                <a:gridCol w="1131705">
                  <a:extLst>
                    <a:ext uri="{9D8B030D-6E8A-4147-A177-3AD203B41FA5}">
                      <a16:colId xmlns:a16="http://schemas.microsoft.com/office/drawing/2014/main" val="3338304592"/>
                    </a:ext>
                  </a:extLst>
                </a:gridCol>
                <a:gridCol w="1130908">
                  <a:extLst>
                    <a:ext uri="{9D8B030D-6E8A-4147-A177-3AD203B41FA5}">
                      <a16:colId xmlns:a16="http://schemas.microsoft.com/office/drawing/2014/main" val="3699745408"/>
                    </a:ext>
                  </a:extLst>
                </a:gridCol>
                <a:gridCol w="2035953">
                  <a:extLst>
                    <a:ext uri="{9D8B030D-6E8A-4147-A177-3AD203B41FA5}">
                      <a16:colId xmlns:a16="http://schemas.microsoft.com/office/drawing/2014/main" val="987226711"/>
                    </a:ext>
                  </a:extLst>
                </a:gridCol>
                <a:gridCol w="2035953">
                  <a:extLst>
                    <a:ext uri="{9D8B030D-6E8A-4147-A177-3AD203B41FA5}">
                      <a16:colId xmlns:a16="http://schemas.microsoft.com/office/drawing/2014/main" val="1961501823"/>
                    </a:ext>
                  </a:extLst>
                </a:gridCol>
              </a:tblGrid>
              <a:tr h="448933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Konkurencia</a:t>
                      </a:r>
                      <a:r>
                        <a:rPr lang="en-GB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/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Substitučné služby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Veľkosť</a:t>
                      </a:r>
                      <a:r>
                        <a:rPr lang="en-GB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/ </a:t>
                      </a: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Podiel na trhu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Hodnota pre zákazníkov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Silné stránky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Slabé stránky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444930"/>
                  </a:ext>
                </a:extLst>
              </a:tr>
              <a:tr h="84465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Názov konkurencie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/>
                      </a:r>
                      <a:b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</a:b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Počet zamestnancov a/alebo fluktuácia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odhadovaný podiel na trhu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Napr. vzťahy, praktickosť, cena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silné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slabé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extLst>
                  <a:ext uri="{0D108BD9-81ED-4DB2-BD59-A6C34878D82A}">
                    <a16:rowId xmlns:a16="http://schemas.microsoft.com/office/drawing/2014/main" val="3601117066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Názov konkurencie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/>
                      </a:r>
                      <a:b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</a:b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Počet zamestnancov a/alebo fluktuácia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odhadovaný podiel na trhu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Napr. vzťahy, praktickosť, cena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silné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slabé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78883"/>
                  </a:ext>
                </a:extLst>
              </a:tr>
              <a:tr h="9108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Názov konkurencie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/>
                      </a:r>
                      <a:b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</a:b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Počet zamestnancov a/alebo fluktuácia</a:t>
                      </a:r>
                      <a:r>
                        <a:rPr lang="en-GB" sz="900" i="1" noProof="0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odhadovaný podiel na trhu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Napr. vzťahy, praktickosť, cena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silné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Hlavné slabé stránky konkurenta/substitučnej služby</a:t>
                      </a:r>
                      <a:endParaRPr lang="en-GB" sz="1000" i="1" noProof="0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extLst>
                  <a:ext uri="{0D108BD9-81ED-4DB2-BD59-A6C34878D82A}">
                    <a16:rowId xmlns:a16="http://schemas.microsoft.com/office/drawing/2014/main" val="263540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39303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elle 11"/>
          <p:cNvGraphicFramePr>
            <a:graphicFrameLocks noGrp="1"/>
          </p:cNvGraphicFramePr>
          <p:nvPr>
            <p:extLst/>
          </p:nvPr>
        </p:nvGraphicFramePr>
        <p:xfrm>
          <a:off x="892984" y="1970492"/>
          <a:ext cx="7764651" cy="364086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80482">
                  <a:extLst>
                    <a:ext uri="{9D8B030D-6E8A-4147-A177-3AD203B41FA5}">
                      <a16:colId xmlns:a16="http://schemas.microsoft.com/office/drawing/2014/main" val="3850312355"/>
                    </a:ext>
                  </a:extLst>
                </a:gridCol>
                <a:gridCol w="2350818">
                  <a:extLst>
                    <a:ext uri="{9D8B030D-6E8A-4147-A177-3AD203B41FA5}">
                      <a16:colId xmlns:a16="http://schemas.microsoft.com/office/drawing/2014/main" val="1650483275"/>
                    </a:ext>
                  </a:extLst>
                </a:gridCol>
                <a:gridCol w="3333351">
                  <a:extLst>
                    <a:ext uri="{9D8B030D-6E8A-4147-A177-3AD203B41FA5}">
                      <a16:colId xmlns:a16="http://schemas.microsoft.com/office/drawing/2014/main" val="169541162"/>
                    </a:ext>
                  </a:extLst>
                </a:gridCol>
              </a:tblGrid>
              <a:tr h="1321158">
                <a:tc rowSpan="2">
                  <a:txBody>
                    <a:bodyPr/>
                    <a:lstStyle/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1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de-AT" sz="13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de-AT" sz="1100" b="1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endParaRPr lang="de-AT" sz="1100" b="1" i="0" kern="120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r>
                        <a:rPr lang="sk-SK" sz="1100" b="1" i="1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Demografické údaje</a:t>
                      </a:r>
                      <a:endParaRPr lang="en-GB" sz="1100" b="1" i="1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de-AT" sz="800" i="1" baseline="0" dirty="0">
                        <a:effectLst/>
                        <a:latin typeface="Montserrat" panose="00000500000000000000" pitchFamily="50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endParaRPr lang="en-GB" sz="1100" b="1" i="0" kern="120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1000"/>
                        </a:spcBef>
                        <a:spcAft>
                          <a:spcPts val="500"/>
                        </a:spcAft>
                      </a:pPr>
                      <a:r>
                        <a:rPr lang="sk-SK" sz="1100" b="1" i="0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Geografické údaje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i="0" dirty="0">
                        <a:effectLst/>
                        <a:latin typeface="Montserrat" panose="00000500000000000000" pitchFamily="50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3075898"/>
                  </a:ext>
                </a:extLst>
              </a:tr>
              <a:tr h="77943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Ekonomické údaje</a:t>
                      </a:r>
                      <a:endParaRPr lang="en-GB" sz="1100" b="1" i="0" baseline="0" noProof="0" dirty="0">
                        <a:effectLst/>
                        <a:latin typeface="Montserrat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4373759"/>
                  </a:ext>
                </a:extLst>
              </a:tr>
              <a:tr h="910354">
                <a:tc gridSpan="2"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Správanie a zvyky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de-AT" sz="1100" i="1" kern="12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AT" sz="11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50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Záujmy a postoje</a:t>
                      </a:r>
                      <a:endParaRPr lang="en-GB" sz="1100" i="0" noProof="0" dirty="0">
                        <a:effectLst/>
                        <a:latin typeface="Montserrat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 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9893268"/>
                  </a:ext>
                </a:extLst>
              </a:tr>
              <a:tr h="589075">
                <a:tc gridSpan="3"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k-SK" sz="1100" b="1" i="0" kern="120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Potreby</a:t>
                      </a:r>
                      <a:endParaRPr lang="en-GB" sz="1100" b="1" i="0" kern="1200" noProof="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AT" sz="1100" b="1" i="0" kern="1200" dirty="0">
                        <a:solidFill>
                          <a:schemeClr val="tx1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50" charset="0"/>
                          <a:ea typeface="+mn-ea"/>
                          <a:cs typeface="+mn-cs"/>
                        </a:rPr>
                        <a:t>…</a:t>
                      </a:r>
                      <a:endParaRPr lang="de-AT" sz="1100" i="1" kern="12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i="0" baseline="0" dirty="0">
                        <a:effectLst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169637"/>
                  </a:ext>
                </a:extLst>
              </a:tr>
            </a:tbl>
          </a:graphicData>
        </a:graphic>
      </p:graphicFrame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noProof="0" dirty="0"/>
              <a:t>Môj projekt</a:t>
            </a:r>
            <a:r>
              <a:rPr lang="en-GB" i="1" noProof="0" dirty="0"/>
              <a:t>: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sk-SK" noProof="0" dirty="0"/>
              <a:t>Cieľová skupina </a:t>
            </a:r>
            <a:r>
              <a:rPr lang="en-GB" noProof="0" dirty="0"/>
              <a:t>&amp; </a:t>
            </a:r>
            <a:r>
              <a:rPr lang="sk-SK" noProof="0" dirty="0"/>
              <a:t>Trh</a:t>
            </a:r>
            <a:endParaRPr lang="en-GB" noProof="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960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9506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Môj projekt</a:t>
            </a:r>
            <a:r>
              <a:rPr lang="en-GB" i="1" dirty="0"/>
              <a:t>:</a:t>
            </a:r>
            <a:r>
              <a:rPr lang="en-GB" dirty="0"/>
              <a:t/>
            </a:r>
            <a:br>
              <a:rPr lang="en-GB" dirty="0"/>
            </a:br>
            <a:r>
              <a:rPr lang="sk-SK" dirty="0"/>
              <a:t>Cieľová skupina </a:t>
            </a:r>
            <a:r>
              <a:rPr lang="en-GB" dirty="0"/>
              <a:t>&amp; </a:t>
            </a:r>
            <a:r>
              <a:rPr lang="sk-SK" dirty="0"/>
              <a:t>Trh</a:t>
            </a:r>
            <a:endParaRPr lang="en-GB" sz="2200" noProof="0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/>
          </p:nvPr>
        </p:nvGraphicFramePr>
        <p:xfrm>
          <a:off x="534692" y="2364009"/>
          <a:ext cx="7919545" cy="3104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5026">
                  <a:extLst>
                    <a:ext uri="{9D8B030D-6E8A-4147-A177-3AD203B41FA5}">
                      <a16:colId xmlns:a16="http://schemas.microsoft.com/office/drawing/2014/main" val="335858626"/>
                    </a:ext>
                  </a:extLst>
                </a:gridCol>
                <a:gridCol w="1131705">
                  <a:extLst>
                    <a:ext uri="{9D8B030D-6E8A-4147-A177-3AD203B41FA5}">
                      <a16:colId xmlns:a16="http://schemas.microsoft.com/office/drawing/2014/main" val="3338304592"/>
                    </a:ext>
                  </a:extLst>
                </a:gridCol>
                <a:gridCol w="1130908">
                  <a:extLst>
                    <a:ext uri="{9D8B030D-6E8A-4147-A177-3AD203B41FA5}">
                      <a16:colId xmlns:a16="http://schemas.microsoft.com/office/drawing/2014/main" val="3699745408"/>
                    </a:ext>
                  </a:extLst>
                </a:gridCol>
                <a:gridCol w="2035953">
                  <a:extLst>
                    <a:ext uri="{9D8B030D-6E8A-4147-A177-3AD203B41FA5}">
                      <a16:colId xmlns:a16="http://schemas.microsoft.com/office/drawing/2014/main" val="987226711"/>
                    </a:ext>
                  </a:extLst>
                </a:gridCol>
                <a:gridCol w="2035953">
                  <a:extLst>
                    <a:ext uri="{9D8B030D-6E8A-4147-A177-3AD203B41FA5}">
                      <a16:colId xmlns:a16="http://schemas.microsoft.com/office/drawing/2014/main" val="1961501823"/>
                    </a:ext>
                  </a:extLst>
                </a:gridCol>
              </a:tblGrid>
              <a:tr h="448933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Konkurencia</a:t>
                      </a:r>
                      <a:r>
                        <a:rPr lang="en-GB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/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Substitučné služby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Veľkosť</a:t>
                      </a:r>
                      <a:r>
                        <a:rPr lang="en-GB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/ </a:t>
                      </a: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Podiel na trhu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Hodnota pre zákazníkov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Silné stránky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0"/>
                        </a:rPr>
                        <a:t>Slabé stránky</a:t>
                      </a:r>
                      <a:endParaRPr lang="en-GB" sz="1200" b="1" noProof="0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444930"/>
                  </a:ext>
                </a:extLst>
              </a:tr>
              <a:tr h="84465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extLst>
                  <a:ext uri="{0D108BD9-81ED-4DB2-BD59-A6C34878D82A}">
                    <a16:rowId xmlns:a16="http://schemas.microsoft.com/office/drawing/2014/main" val="3601117066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>
                    <a:solidFill>
                      <a:srgbClr val="CB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78883"/>
                  </a:ext>
                </a:extLst>
              </a:tr>
              <a:tr h="9108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000" i="1" dirty="0">
                        <a:effectLst/>
                        <a:latin typeface="Montserrat" panose="000005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84" marR="61784" marT="0" marB="0" anchor="ctr"/>
                </a:tc>
                <a:extLst>
                  <a:ext uri="{0D108BD9-81ED-4DB2-BD59-A6C34878D82A}">
                    <a16:rowId xmlns:a16="http://schemas.microsoft.com/office/drawing/2014/main" val="2635407683"/>
                  </a:ext>
                </a:extLst>
              </a:tr>
            </a:tbl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960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234090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D6B3F-5577-476F-86B7-640F22A7303E}">
  <ds:schemaRefs>
    <ds:schemaRef ds:uri="http://schemas.openxmlformats.org/package/2006/metadata/core-properties"/>
    <ds:schemaRef ds:uri="1a8d9a65-8471-4209-a900-f8e11db75e0a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de413db-0745-4f3a-8dca-564dc7ff6f7d"/>
    <ds:schemaRef ds:uri="08b0a3ee-3d2a-451c-9a1a-7e5d5b0c9c7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430</Words>
  <Application>Microsoft Office PowerPoint</Application>
  <PresentationFormat>Bildschirmpräsentation (4:3)</PresentationFormat>
  <Paragraphs>132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6" baseType="lpstr">
      <vt:lpstr>Arial</vt:lpstr>
      <vt:lpstr>Calibri</vt:lpstr>
      <vt:lpstr>Cambria</vt:lpstr>
      <vt:lpstr>Georgia</vt:lpstr>
      <vt:lpstr>Montserrat</vt:lpstr>
      <vt:lpstr>Montserrat Light</vt:lpstr>
      <vt:lpstr>Symbol</vt:lpstr>
      <vt:lpstr>Times New Roman</vt:lpstr>
      <vt:lpstr>Verdana</vt:lpstr>
      <vt:lpstr>Wingdings</vt:lpstr>
      <vt:lpstr>WU 4:3</vt:lpstr>
      <vt:lpstr>Cieľová skupina &amp; Trh</vt:lpstr>
      <vt:lpstr>Cieľová skupina &amp; Trh</vt:lpstr>
      <vt:lpstr>Cieľová skupina &amp; Trh</vt:lpstr>
      <vt:lpstr>Môj projekt: Cieľová skupina &amp; Trh</vt:lpstr>
      <vt:lpstr>Môj projekt: Cieľová skupina &amp; Trh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